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8" r:id="rId3"/>
    <p:sldId id="259" r:id="rId4"/>
    <p:sldId id="276" r:id="rId5"/>
    <p:sldId id="284" r:id="rId6"/>
    <p:sldId id="285" r:id="rId7"/>
    <p:sldId id="278" r:id="rId8"/>
    <p:sldId id="286" r:id="rId9"/>
    <p:sldId id="277" r:id="rId10"/>
    <p:sldId id="28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456AF9C-2A0D-4A5E-B2F4-2632926E8037}">
          <p14:sldIdLst>
            <p14:sldId id="256"/>
            <p14:sldId id="258"/>
            <p14:sldId id="259"/>
            <p14:sldId id="276"/>
            <p14:sldId id="284"/>
            <p14:sldId id="285"/>
            <p14:sldId id="278"/>
            <p14:sldId id="286"/>
            <p14:sldId id="277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9B4BE-190F-4DFD-BD17-90CCF20F3D04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6309-BE70-418A-8D34-84ED8E7FA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2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26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7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63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730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464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535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05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36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0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48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3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61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85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87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54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07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4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24F13-3B47-4406-AFFD-7D98C1F8A1B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196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8614A-DDB3-602E-AB0E-500793BB1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Автоматизированная система светофоров с использованием алгоритмов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98B83-FCAE-8B0A-949C-9BA258016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Разбор эргатической системы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12D59BC-E7E8-41B2-8CDD-71A71016C768}"/>
              </a:ext>
            </a:extLst>
          </p:cNvPr>
          <p:cNvSpPr txBox="1">
            <a:spLocks/>
          </p:cNvSpPr>
          <p:nvPr/>
        </p:nvSpPr>
        <p:spPr>
          <a:xfrm>
            <a:off x="5024744" y="5562050"/>
            <a:ext cx="8301754" cy="259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2"/>
                </a:solidFill>
              </a:rPr>
              <a:t>Работа выполнена студентом группы ИВМ-24  Морозов А. А.</a:t>
            </a:r>
          </a:p>
          <a:p>
            <a:r>
              <a:rPr lang="ru-RU" dirty="0">
                <a:solidFill>
                  <a:schemeClr val="tx2"/>
                </a:solidFill>
              </a:rPr>
              <a:t>Преподаватель к. э. н. доцент 				    Смирнова Т. В.</a:t>
            </a:r>
          </a:p>
        </p:txBody>
      </p:sp>
    </p:spTree>
    <p:extLst>
      <p:ext uri="{BB962C8B-B14F-4D97-AF65-F5344CB8AC3E}">
        <p14:creationId xmlns:p14="http://schemas.microsoft.com/office/powerpoint/2010/main" val="276927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2D6B8A-347D-F9D9-A109-83E15D32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Эргономика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3A11046-B7D2-442A-3400-6AC77F539B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454" y="2097088"/>
            <a:ext cx="1742578" cy="174257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2C90A2-C4AF-B765-665B-A5308285F403}"/>
              </a:ext>
            </a:extLst>
          </p:cNvPr>
          <p:cNvSpPr txBox="1"/>
          <p:nvPr/>
        </p:nvSpPr>
        <p:spPr>
          <a:xfrm>
            <a:off x="4441276" y="2164935"/>
            <a:ext cx="539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Оператору необходимо быть стрессоустойчивым, чтобы принимать оптимальные решения даже в нештатных ситуациях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6ABAF57-8E3C-3332-9AD2-7290C011D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8000" y="4246249"/>
            <a:ext cx="1742400" cy="1742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BD1CEA-FDBB-20F8-44E9-43FCAD6CF7A3}"/>
              </a:ext>
            </a:extLst>
          </p:cNvPr>
          <p:cNvSpPr txBox="1"/>
          <p:nvPr/>
        </p:nvSpPr>
        <p:spPr>
          <a:xfrm>
            <a:off x="4441276" y="4246249"/>
            <a:ext cx="5392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 приложения на сервере должен быть понятный интерфейс с возможностью быстрого поиска определённого перекрёстка</a:t>
            </a:r>
          </a:p>
        </p:txBody>
      </p:sp>
    </p:spTree>
    <p:extLst>
      <p:ext uri="{BB962C8B-B14F-4D97-AF65-F5344CB8AC3E}">
        <p14:creationId xmlns:p14="http://schemas.microsoft.com/office/powerpoint/2010/main" val="281360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4640D-1E4C-2B04-A76B-182ABEBB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Категории наблюдателей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1B24D-B08D-CF68-136B-B73496FF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7660" y="2186886"/>
            <a:ext cx="5766805" cy="3541714"/>
          </a:xfrm>
        </p:spPr>
        <p:txBody>
          <a:bodyPr>
            <a:normAutofit/>
          </a:bodyPr>
          <a:lstStyle/>
          <a:p>
            <a:r>
              <a:rPr lang="ru-RU" sz="3200" dirty="0"/>
              <a:t>3 категории наблюдателей:</a:t>
            </a:r>
          </a:p>
          <a:p>
            <a:pPr lvl="1"/>
            <a:r>
              <a:rPr lang="ru-RU" sz="3200" dirty="0"/>
              <a:t>Разработчик;</a:t>
            </a:r>
          </a:p>
          <a:p>
            <a:pPr lvl="1"/>
            <a:r>
              <a:rPr lang="ru-RU" sz="3200" dirty="0"/>
              <a:t>Оператор;</a:t>
            </a:r>
          </a:p>
          <a:p>
            <a:pPr lvl="1"/>
            <a:r>
              <a:rPr lang="ru-RU" sz="3200" dirty="0"/>
              <a:t>Пользователь.</a:t>
            </a:r>
          </a:p>
        </p:txBody>
      </p:sp>
      <p:pic>
        <p:nvPicPr>
          <p:cNvPr id="7" name="Объект 6" descr="Изображение выглядит как строительство, транспортное средство, Наземный транспор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9AF58BD3-4E63-7D51-A407-9B946BF906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194" y="2375797"/>
            <a:ext cx="5126466" cy="29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7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893790E-4FDC-7389-415F-ED725AD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Структурные особенности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AC900C83-7528-117F-034A-F58000C1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882841"/>
            <a:ext cx="4649783" cy="502328"/>
          </a:xfrm>
        </p:spPr>
        <p:txBody>
          <a:bodyPr/>
          <a:lstStyle/>
          <a:p>
            <a:pPr algn="ctr"/>
            <a:r>
              <a:rPr lang="ru-RU" dirty="0"/>
              <a:t>«Перекрёсток»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250102D-D877-7DCC-C7CA-A65F4B85DF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2825" y="2901332"/>
            <a:ext cx="3751131" cy="3027520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26D5AA51-E7A8-D7E7-9163-8501F28BD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2028" y="1882840"/>
            <a:ext cx="4646602" cy="502328"/>
          </a:xfrm>
        </p:spPr>
        <p:txBody>
          <a:bodyPr/>
          <a:lstStyle/>
          <a:p>
            <a:pPr algn="ctr"/>
            <a:r>
              <a:rPr lang="ru-RU" dirty="0"/>
              <a:t>«ЦОД»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CCACE041-BAD1-5004-889E-218EC30C6C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81020" y="2901332"/>
            <a:ext cx="2370250" cy="22979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DB84E56-1DB7-7AFF-34D9-E0B2FC45B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428" y="2901333"/>
            <a:ext cx="1899987" cy="23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893790E-4FDC-7389-415F-ED725AD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Sydney Coordinated Adaptive Traffic System</a:t>
            </a:r>
            <a:endParaRPr lang="ru-RU" i="1" dirty="0"/>
          </a:p>
        </p:txBody>
      </p:sp>
      <p:pic>
        <p:nvPicPr>
          <p:cNvPr id="3076" name="Picture 4" descr="ECM - Electronique Contrôle Mesure - Inductive loop">
            <a:extLst>
              <a:ext uri="{FF2B5EF4-FFF2-40B4-BE49-F238E27FC236}">
                <a16:creationId xmlns:a16="http://schemas.microsoft.com/office/drawing/2014/main" id="{B1735190-2FC0-F9DA-A02C-A30F6C64F0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3" y="2408209"/>
            <a:ext cx="4878387" cy="322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877630B5-AD91-7A2E-4CB4-1301D27A2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79073"/>
            <a:ext cx="4875211" cy="2097663"/>
          </a:xfrm>
        </p:spPr>
        <p:txBody>
          <a:bodyPr>
            <a:normAutofit/>
          </a:bodyPr>
          <a:lstStyle/>
          <a:p>
            <a:r>
              <a:rPr lang="ru-RU" sz="3200" dirty="0"/>
              <a:t>Используется индукционная петля.</a:t>
            </a:r>
          </a:p>
          <a:p>
            <a:r>
              <a:rPr lang="ru-RU" sz="3200" dirty="0"/>
              <a:t>Приоритезация трафика</a:t>
            </a:r>
          </a:p>
        </p:txBody>
      </p:sp>
    </p:spTree>
    <p:extLst>
      <p:ext uri="{BB962C8B-B14F-4D97-AF65-F5344CB8AC3E}">
        <p14:creationId xmlns:p14="http://schemas.microsoft.com/office/powerpoint/2010/main" val="124386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C21F-F710-FB04-C71E-A50F060A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C4A217B-4D74-3B18-CC53-4720BEC4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Green Link Determining</a:t>
            </a:r>
            <a:endParaRPr lang="ru-RU" i="1" dirty="0"/>
          </a:p>
        </p:txBody>
      </p:sp>
      <p:pic>
        <p:nvPicPr>
          <p:cNvPr id="4098" name="Picture 2" descr="Инфографика, показывающая, как работает GLIDE, когда на дороге находятся два автомобиля">
            <a:extLst>
              <a:ext uri="{FF2B5EF4-FFF2-40B4-BE49-F238E27FC236}">
                <a16:creationId xmlns:a16="http://schemas.microsoft.com/office/drawing/2014/main" id="{D173F745-8BF9-939A-DF48-A3CC6196CC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8170" y="1738581"/>
            <a:ext cx="8515659" cy="46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3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3BE75-9F9B-F234-D596-78DAE3AD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130" name="Rectangle 512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9DD700-AB77-1A37-F3E2-6FE04215C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i="1" dirty="0"/>
              <a:t>Green Link Determining</a:t>
            </a:r>
            <a:endParaRPr lang="ru-RU" sz="3200" i="1" dirty="0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34" name="Rectangle 513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3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3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37" name="Rectangle 513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3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3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4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5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2" name="Rectangle 516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6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4" name="Rectangle 517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7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8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E8C764B1-F691-D94B-EDFA-BD03D3DB4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ru-RU" dirty="0"/>
              <a:t>Использует так называемую зелёную волну, чтобы трафик не останавливался на пути</a:t>
            </a:r>
            <a:endParaRPr lang="en-US" dirty="0"/>
          </a:p>
        </p:txBody>
      </p:sp>
      <p:pic>
        <p:nvPicPr>
          <p:cNvPr id="5122" name="Picture 2" descr="Инфографика, демонстрирующая интересные факты о нашей системе дорожного движения, известной как GLIDE">
            <a:extLst>
              <a:ext uri="{FF2B5EF4-FFF2-40B4-BE49-F238E27FC236}">
                <a16:creationId xmlns:a16="http://schemas.microsoft.com/office/drawing/2014/main" id="{A71F5AA9-E8F2-E44B-DD4E-F907F71F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218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4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BE168-22B1-5360-EE52-53DE91B3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особенности</a:t>
            </a: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6F29D81C-7828-AA37-54CD-48C8CB9B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0879" y="2330824"/>
            <a:ext cx="764637" cy="764637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AB9F1B-B497-D373-6D0C-08F2CFB6D40E}"/>
              </a:ext>
            </a:extLst>
          </p:cNvPr>
          <p:cNvSpPr txBox="1"/>
          <p:nvPr/>
        </p:nvSpPr>
        <p:spPr>
          <a:xfrm>
            <a:off x="2888989" y="2330824"/>
            <a:ext cx="281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</a:t>
            </a:r>
            <a:r>
              <a:rPr lang="en-US" sz="2400" dirty="0"/>
              <a:t>: </a:t>
            </a:r>
            <a:r>
              <a:rPr lang="ru-RU" sz="2400" dirty="0"/>
              <a:t>Уменьшение времени ожидания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FEA7350-0125-E6B5-0248-B1A62867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666" y="3449521"/>
            <a:ext cx="763200" cy="76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D54856-287C-3ED1-06EA-C0A69B95F1BB}"/>
              </a:ext>
            </a:extLst>
          </p:cNvPr>
          <p:cNvSpPr txBox="1"/>
          <p:nvPr/>
        </p:nvSpPr>
        <p:spPr>
          <a:xfrm>
            <a:off x="2890266" y="3600288"/>
            <a:ext cx="41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Задача</a:t>
            </a:r>
            <a:r>
              <a:rPr lang="en-US" sz="2400" dirty="0"/>
              <a:t>: </a:t>
            </a:r>
            <a:r>
              <a:rPr lang="ru-RU" sz="2400" dirty="0"/>
              <a:t>Оптимизация трафика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2975D8-FB4B-0E57-C56A-F3A320750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0666" y="4507375"/>
            <a:ext cx="763200" cy="76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E7E6C6-596B-2D06-19A4-DE718F49D8BB}"/>
              </a:ext>
            </a:extLst>
          </p:cNvPr>
          <p:cNvSpPr txBox="1"/>
          <p:nvPr/>
        </p:nvSpPr>
        <p:spPr>
          <a:xfrm>
            <a:off x="2890266" y="4481682"/>
            <a:ext cx="4829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Помеха</a:t>
            </a:r>
            <a:r>
              <a:rPr lang="en-US" sz="2400" dirty="0"/>
              <a:t>: </a:t>
            </a:r>
            <a:r>
              <a:rPr lang="ru-RU" sz="2400" dirty="0"/>
              <a:t>Возможна техническая поломка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88218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E91B-5091-9359-AD6B-598C5E79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DFB61-0408-FE0F-A9A1-9A1B50C6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изготовления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15A36A-A0F3-7884-69D4-7CBE941E145B}"/>
              </a:ext>
            </a:extLst>
          </p:cNvPr>
          <p:cNvSpPr txBox="1"/>
          <p:nvPr/>
        </p:nvSpPr>
        <p:spPr>
          <a:xfrm>
            <a:off x="4343230" y="2077364"/>
            <a:ext cx="536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программирования ПЛК используем среду разработки </a:t>
            </a:r>
            <a:r>
              <a:rPr lang="en-US" sz="2400" i="1" dirty="0"/>
              <a:t>Codesys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26608-ED16-23B5-1ED1-F64D01157569}"/>
              </a:ext>
            </a:extLst>
          </p:cNvPr>
          <p:cNvSpPr txBox="1"/>
          <p:nvPr/>
        </p:nvSpPr>
        <p:spPr>
          <a:xfrm>
            <a:off x="4276217" y="3445319"/>
            <a:ext cx="5436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Для получения информации о трафике воспользуемся </a:t>
            </a:r>
            <a:r>
              <a:rPr lang="en-US" sz="2400" i="1" dirty="0"/>
              <a:t>API </a:t>
            </a:r>
            <a:r>
              <a:rPr lang="ru-RU" sz="2400" dirty="0"/>
              <a:t>Яндекс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DAA963-F508-28EF-8332-EA9EF5253833}"/>
              </a:ext>
            </a:extLst>
          </p:cNvPr>
          <p:cNvSpPr txBox="1"/>
          <p:nvPr/>
        </p:nvSpPr>
        <p:spPr>
          <a:xfrm>
            <a:off x="4276217" y="4514132"/>
            <a:ext cx="4829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ПЛК можно использовать фирмы «ОВЕН»</a:t>
            </a:r>
          </a:p>
        </p:txBody>
      </p:sp>
      <p:sp>
        <p:nvSpPr>
          <p:cNvPr id="11" name="AutoShape 4" descr="Logo">
            <a:extLst>
              <a:ext uri="{FF2B5EF4-FFF2-40B4-BE49-F238E27FC236}">
                <a16:creationId xmlns:a16="http://schemas.microsoft.com/office/drawing/2014/main" id="{65BA21B4-631A-7733-D855-EF8547C971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D61613-469D-4773-A9B3-40241FB8A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030" y="3610101"/>
            <a:ext cx="2446996" cy="44203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9EE6BDA-4C42-D772-A625-51B870FD8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78" y="1999458"/>
            <a:ext cx="1476375" cy="118110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68AEFC5-D652-B58E-D2DC-D8CDA3561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413" y="4445035"/>
            <a:ext cx="3775361" cy="9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4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BE168-22B1-5360-EE52-53DE91B3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Эксплуатационные особенности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D15C56D-D2AC-D769-BB4A-7F49921A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2008684"/>
            <a:ext cx="4649783" cy="450118"/>
          </a:xfrm>
        </p:spPr>
        <p:txBody>
          <a:bodyPr/>
          <a:lstStyle/>
          <a:p>
            <a:pPr algn="ctr"/>
            <a:r>
              <a:rPr lang="ru-RU" dirty="0"/>
              <a:t>Штатный режим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109DDAB-1863-0F98-C310-13EB6D06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625" y="2727159"/>
            <a:ext cx="2602375" cy="1570656"/>
          </a:xfrm>
        </p:spPr>
        <p:txBody>
          <a:bodyPr>
            <a:normAutofit/>
          </a:bodyPr>
          <a:lstStyle/>
          <a:p>
            <a:r>
              <a:rPr lang="ru-RU" sz="2300" dirty="0"/>
              <a:t>Анализ системой трафика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7D916A1-1B5B-594E-2D35-07139F0F4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2008683"/>
            <a:ext cx="4646602" cy="450118"/>
          </a:xfrm>
        </p:spPr>
        <p:txBody>
          <a:bodyPr/>
          <a:lstStyle/>
          <a:p>
            <a:pPr algn="ctr"/>
            <a:r>
              <a:rPr lang="ru-RU" dirty="0"/>
              <a:t>Нештатный режим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FF3217-D23A-8B1D-34B0-AB8E2DBA1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891" y="2445280"/>
            <a:ext cx="1852535" cy="1852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90F2373-96F9-1894-9CF4-033090286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5994" y="4464173"/>
            <a:ext cx="1346949" cy="1346949"/>
          </a:xfrm>
          <a:prstGeom prst="rect">
            <a:avLst/>
          </a:prstGeom>
        </p:spPr>
      </p:pic>
      <p:sp>
        <p:nvSpPr>
          <p:cNvPr id="23" name="Объект 8">
            <a:extLst>
              <a:ext uri="{FF2B5EF4-FFF2-40B4-BE49-F238E27FC236}">
                <a16:creationId xmlns:a16="http://schemas.microsoft.com/office/drawing/2014/main" id="{CE4C2531-1282-B6F1-A933-7159DCA19DA1}"/>
              </a:ext>
            </a:extLst>
          </p:cNvPr>
          <p:cNvSpPr txBox="1">
            <a:spLocks/>
          </p:cNvSpPr>
          <p:nvPr/>
        </p:nvSpPr>
        <p:spPr>
          <a:xfrm>
            <a:off x="3492036" y="4294683"/>
            <a:ext cx="2602375" cy="1570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dirty="0"/>
              <a:t>Регулировка цикла светофора в зависимости от входящих данных</a:t>
            </a:r>
          </a:p>
        </p:txBody>
      </p:sp>
      <p:sp>
        <p:nvSpPr>
          <p:cNvPr id="26" name="Объект 8">
            <a:extLst>
              <a:ext uri="{FF2B5EF4-FFF2-40B4-BE49-F238E27FC236}">
                <a16:creationId xmlns:a16="http://schemas.microsoft.com/office/drawing/2014/main" id="{05347B50-C562-B8D1-26D9-42D1A76ED8EC}"/>
              </a:ext>
            </a:extLst>
          </p:cNvPr>
          <p:cNvSpPr txBox="1">
            <a:spLocks/>
          </p:cNvSpPr>
          <p:nvPr/>
        </p:nvSpPr>
        <p:spPr>
          <a:xfrm>
            <a:off x="8445035" y="2727159"/>
            <a:ext cx="2602375" cy="157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dirty="0"/>
              <a:t>Уведомление оператора</a:t>
            </a:r>
          </a:p>
        </p:txBody>
      </p:sp>
      <p:sp>
        <p:nvSpPr>
          <p:cNvPr id="29" name="Объект 8">
            <a:extLst>
              <a:ext uri="{FF2B5EF4-FFF2-40B4-BE49-F238E27FC236}">
                <a16:creationId xmlns:a16="http://schemas.microsoft.com/office/drawing/2014/main" id="{CFFFA6CC-C2C6-B5D6-5A3F-AFFD4476B4CF}"/>
              </a:ext>
            </a:extLst>
          </p:cNvPr>
          <p:cNvSpPr txBox="1">
            <a:spLocks/>
          </p:cNvSpPr>
          <p:nvPr/>
        </p:nvSpPr>
        <p:spPr>
          <a:xfrm>
            <a:off x="8443446" y="4294683"/>
            <a:ext cx="2602375" cy="1570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dirty="0"/>
              <a:t>Ручная регулировка цикла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8264009-FA7C-7DDB-0289-5A244740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7244" y="2698072"/>
            <a:ext cx="1346949" cy="1346949"/>
          </a:xfrm>
          <a:prstGeom prst="rect">
            <a:avLst/>
          </a:prstGeom>
        </p:spPr>
      </p:pic>
      <p:pic>
        <p:nvPicPr>
          <p:cNvPr id="6145" name="Рисунок 6144">
            <a:extLst>
              <a:ext uri="{FF2B5EF4-FFF2-40B4-BE49-F238E27FC236}">
                <a16:creationId xmlns:a16="http://schemas.microsoft.com/office/drawing/2014/main" id="{A5581500-6421-B11C-A7A1-E4F5B6F5A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8400" y="4464000"/>
            <a:ext cx="1346400" cy="13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02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798</TotalTime>
  <Words>178</Words>
  <Application>Microsoft Office PowerPoint</Application>
  <PresentationFormat>Широкоэкранный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Контур</vt:lpstr>
      <vt:lpstr>Автоматизированная система светофоров с использованием алгоритмов</vt:lpstr>
      <vt:lpstr>Категории наблюдателей </vt:lpstr>
      <vt:lpstr>Структурные особенности</vt:lpstr>
      <vt:lpstr>Sydney Coordinated Adaptive Traffic System</vt:lpstr>
      <vt:lpstr>Green Link Determining</vt:lpstr>
      <vt:lpstr>Green Link Determining</vt:lpstr>
      <vt:lpstr>Функциональные особенности</vt:lpstr>
      <vt:lpstr>Особенности изготовления</vt:lpstr>
      <vt:lpstr>Эксплуатационные особенности</vt:lpstr>
      <vt:lpstr>Эргономика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Office</dc:creator>
  <cp:lastModifiedBy>My Office</cp:lastModifiedBy>
  <cp:revision>114</cp:revision>
  <dcterms:created xsi:type="dcterms:W3CDTF">2024-09-19T14:22:21Z</dcterms:created>
  <dcterms:modified xsi:type="dcterms:W3CDTF">2024-10-31T20:37:05Z</dcterms:modified>
</cp:coreProperties>
</file>